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C64DC-142F-47B3-908C-3230BC23505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813F6C-4591-4FE2-9EEF-306591A641B8}">
      <dgm:prSet phldrT="[Текст]" custT="1"/>
      <dgm:spPr/>
      <dgm:t>
        <a:bodyPr/>
        <a:lstStyle/>
        <a:p>
          <a:r>
            <a:rPr lang="ru-RU" sz="2000" dirty="0" smtClean="0"/>
            <a:t>Готовность к школе</a:t>
          </a:r>
          <a:endParaRPr lang="ru-RU" sz="2000" dirty="0"/>
        </a:p>
      </dgm:t>
    </dgm:pt>
    <dgm:pt modelId="{1C73A829-EEF3-463C-9F6C-ABCB42E297DE}" type="parTrans" cxnId="{9B92DCA7-68DC-4094-BA8B-4735BBF8EC53}">
      <dgm:prSet/>
      <dgm:spPr/>
      <dgm:t>
        <a:bodyPr/>
        <a:lstStyle/>
        <a:p>
          <a:endParaRPr lang="ru-RU"/>
        </a:p>
      </dgm:t>
    </dgm:pt>
    <dgm:pt modelId="{7CB09616-B1B0-47C3-A694-FEBA4E0369D4}" type="sibTrans" cxnId="{9B92DCA7-68DC-4094-BA8B-4735BBF8EC53}">
      <dgm:prSet/>
      <dgm:spPr/>
      <dgm:t>
        <a:bodyPr/>
        <a:lstStyle/>
        <a:p>
          <a:endParaRPr lang="ru-RU"/>
        </a:p>
      </dgm:t>
    </dgm:pt>
    <dgm:pt modelId="{C09DB2FB-9C5D-407D-9B0E-B3DE42FD40F3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accent1">
                  <a:lumMod val="50000"/>
                </a:schemeClr>
              </a:solidFill>
            </a:rPr>
            <a:t>Мотивационная</a:t>
          </a:r>
          <a:r>
            <a:rPr lang="ru-RU" sz="2200" dirty="0" smtClean="0"/>
            <a:t> положительное отношение к школе, желание учиться</a:t>
          </a:r>
          <a:endParaRPr lang="ru-RU" sz="2200" dirty="0"/>
        </a:p>
      </dgm:t>
    </dgm:pt>
    <dgm:pt modelId="{2A7FCD6E-20DC-4102-B790-5115561126B5}" type="parTrans" cxnId="{567D7F3E-DF11-417F-9BEE-D1DC48C9FC63}">
      <dgm:prSet/>
      <dgm:spPr/>
      <dgm:t>
        <a:bodyPr/>
        <a:lstStyle/>
        <a:p>
          <a:endParaRPr lang="ru-RU"/>
        </a:p>
      </dgm:t>
    </dgm:pt>
    <dgm:pt modelId="{8CCC91CC-F252-40F7-A2BD-9CF0A214D7FA}" type="sibTrans" cxnId="{567D7F3E-DF11-417F-9BEE-D1DC48C9FC63}">
      <dgm:prSet/>
      <dgm:spPr/>
      <dgm:t>
        <a:bodyPr/>
        <a:lstStyle/>
        <a:p>
          <a:endParaRPr lang="ru-RU"/>
        </a:p>
      </dgm:t>
    </dgm:pt>
    <dgm:pt modelId="{FBCD69C2-1A55-4A9B-B9BD-B66418738DB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Познавательная</a:t>
          </a:r>
          <a:r>
            <a:rPr lang="ru-RU" dirty="0" smtClean="0"/>
            <a:t> достаточный уровень развития познавательных процессов, наличие определенного запаса знаний и умений </a:t>
          </a:r>
          <a:endParaRPr lang="ru-RU" dirty="0"/>
        </a:p>
      </dgm:t>
    </dgm:pt>
    <dgm:pt modelId="{6972E885-0ED0-4BC1-84C4-A8D5AF3FC130}" type="parTrans" cxnId="{3E238E03-413A-415B-9F01-1A5672D31CD9}">
      <dgm:prSet/>
      <dgm:spPr/>
      <dgm:t>
        <a:bodyPr/>
        <a:lstStyle/>
        <a:p>
          <a:endParaRPr lang="ru-RU"/>
        </a:p>
      </dgm:t>
    </dgm:pt>
    <dgm:pt modelId="{7D67B54C-8B62-42C1-9C52-E4A22C828FBB}" type="sibTrans" cxnId="{3E238E03-413A-415B-9F01-1A5672D31CD9}">
      <dgm:prSet/>
      <dgm:spPr/>
      <dgm:t>
        <a:bodyPr/>
        <a:lstStyle/>
        <a:p>
          <a:endParaRPr lang="ru-RU"/>
        </a:p>
      </dgm:t>
    </dgm:pt>
    <dgm:pt modelId="{F402D85E-09A6-4027-9BDE-43E12B914A6A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Волевая</a:t>
          </a:r>
          <a:r>
            <a:rPr lang="ru-RU" dirty="0" smtClean="0"/>
            <a:t> достаточно высокий уровень развития произвольного поведения  </a:t>
          </a:r>
          <a:endParaRPr lang="ru-RU" dirty="0"/>
        </a:p>
      </dgm:t>
    </dgm:pt>
    <dgm:pt modelId="{513D10CA-5FFF-4DA5-8150-98F1E5916F95}" type="parTrans" cxnId="{758B0EB8-15BD-4347-8F09-9AB6DAF0BFB5}">
      <dgm:prSet/>
      <dgm:spPr/>
      <dgm:t>
        <a:bodyPr/>
        <a:lstStyle/>
        <a:p>
          <a:endParaRPr lang="ru-RU"/>
        </a:p>
      </dgm:t>
    </dgm:pt>
    <dgm:pt modelId="{3484B5E9-A953-44D7-BCB5-AB467C3F77AE}" type="sibTrans" cxnId="{758B0EB8-15BD-4347-8F09-9AB6DAF0BFB5}">
      <dgm:prSet/>
      <dgm:spPr/>
      <dgm:t>
        <a:bodyPr/>
        <a:lstStyle/>
        <a:p>
          <a:endParaRPr lang="ru-RU"/>
        </a:p>
      </dgm:t>
    </dgm:pt>
    <dgm:pt modelId="{AB66C36E-F7F9-4112-BEA3-0FB60932AB08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Коммуникативная</a:t>
          </a:r>
          <a:r>
            <a:rPr lang="ru-RU" sz="1800" dirty="0" smtClean="0"/>
            <a:t> способность устанавливать отношения со сверстниками, готовность к совместной деятельности и отношение ко взрослому как к учителю </a:t>
          </a:r>
          <a:endParaRPr lang="ru-RU" sz="1800" dirty="0"/>
        </a:p>
      </dgm:t>
    </dgm:pt>
    <dgm:pt modelId="{0FC0921A-FEA4-4239-9649-A11C93603F6F}" type="parTrans" cxnId="{3AF3B552-3CC2-45A0-B588-8C1272B29FB6}">
      <dgm:prSet/>
      <dgm:spPr/>
      <dgm:t>
        <a:bodyPr/>
        <a:lstStyle/>
        <a:p>
          <a:endParaRPr lang="ru-RU"/>
        </a:p>
      </dgm:t>
    </dgm:pt>
    <dgm:pt modelId="{6320ABCD-2496-4A5B-BCE3-400485947E0B}" type="sibTrans" cxnId="{3AF3B552-3CC2-45A0-B588-8C1272B29FB6}">
      <dgm:prSet/>
      <dgm:spPr/>
      <dgm:t>
        <a:bodyPr/>
        <a:lstStyle/>
        <a:p>
          <a:endParaRPr lang="ru-RU"/>
        </a:p>
      </dgm:t>
    </dgm:pt>
    <dgm:pt modelId="{2D73FEB5-0756-4F14-8B75-4BBA4EC43183}" type="pres">
      <dgm:prSet presAssocID="{F2FC64DC-142F-47B3-908C-3230BC2350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93E961-3386-4086-8817-B3BE6D7DFAAB}" type="pres">
      <dgm:prSet presAssocID="{57813F6C-4591-4FE2-9EEF-306591A641B8}" presName="centerShape" presStyleLbl="node0" presStyleIdx="0" presStyleCnt="1" custScaleX="162115" custScaleY="106806"/>
      <dgm:spPr/>
      <dgm:t>
        <a:bodyPr/>
        <a:lstStyle/>
        <a:p>
          <a:endParaRPr lang="ru-RU"/>
        </a:p>
      </dgm:t>
    </dgm:pt>
    <dgm:pt modelId="{13ACF29D-0B84-4BA7-A7C1-B770A49A493C}" type="pres">
      <dgm:prSet presAssocID="{2A7FCD6E-20DC-4102-B790-5115561126B5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8C86315-60F7-483C-8D6A-02CAB2848D69}" type="pres">
      <dgm:prSet presAssocID="{2A7FCD6E-20DC-4102-B790-5115561126B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D0187BB-9D74-4980-8EEA-B06F1C861D21}" type="pres">
      <dgm:prSet presAssocID="{C09DB2FB-9C5D-407D-9B0E-B3DE42FD40F3}" presName="node" presStyleLbl="node1" presStyleIdx="0" presStyleCnt="4" custScaleX="249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CC335-FB74-401A-8299-2B2E96A91DE9}" type="pres">
      <dgm:prSet presAssocID="{6972E885-0ED0-4BC1-84C4-A8D5AF3FC13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DE1D270-4F00-4105-99E8-48E8E3D9FD51}" type="pres">
      <dgm:prSet presAssocID="{6972E885-0ED0-4BC1-84C4-A8D5AF3FC13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5088D3C-36B2-47F2-94C3-AD23A704B610}" type="pres">
      <dgm:prSet presAssocID="{FBCD69C2-1A55-4A9B-B9BD-B66418738DBD}" presName="node" presStyleLbl="node1" presStyleIdx="1" presStyleCnt="4" custScaleX="192693" custScaleY="178754" custRadScaleRad="151020" custRadScaleInc="-2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D6D5D-433D-488C-86D2-1BDA2A850DBA}" type="pres">
      <dgm:prSet presAssocID="{513D10CA-5FFF-4DA5-8150-98F1E5916F9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5A99021D-4576-4CC2-9D5D-E3B72DF49A2B}" type="pres">
      <dgm:prSet presAssocID="{513D10CA-5FFF-4DA5-8150-98F1E5916F9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3B89557-1CC3-4ECC-9EFA-FE53515167F5}" type="pres">
      <dgm:prSet presAssocID="{F402D85E-09A6-4027-9BDE-43E12B914A6A}" presName="node" presStyleLbl="node1" presStyleIdx="2" presStyleCnt="4" custScaleX="20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D7A5F-4470-4194-95CC-F7E2962C48A4}" type="pres">
      <dgm:prSet presAssocID="{0FC0921A-FEA4-4239-9649-A11C93603F6F}" presName="parTrans" presStyleLbl="sibTrans2D1" presStyleIdx="3" presStyleCnt="4"/>
      <dgm:spPr/>
      <dgm:t>
        <a:bodyPr/>
        <a:lstStyle/>
        <a:p>
          <a:endParaRPr lang="ru-RU"/>
        </a:p>
      </dgm:t>
    </dgm:pt>
    <dgm:pt modelId="{106C1D0F-C621-43E9-9897-6E641F562C07}" type="pres">
      <dgm:prSet presAssocID="{0FC0921A-FEA4-4239-9649-A11C93603F6F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F073A59-F2DD-434D-9F83-4EBCA1E5529C}" type="pres">
      <dgm:prSet presAssocID="{AB66C36E-F7F9-4112-BEA3-0FB60932AB08}" presName="node" presStyleLbl="node1" presStyleIdx="3" presStyleCnt="4" custScaleX="204846" custScaleY="179747" custRadScaleRad="147714" custRadScaleInc="3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8D041-1FBE-409B-A532-0EAE13B840B1}" type="presOf" srcId="{AB66C36E-F7F9-4112-BEA3-0FB60932AB08}" destId="{3F073A59-F2DD-434D-9F83-4EBCA1E5529C}" srcOrd="0" destOrd="0" presId="urn:microsoft.com/office/officeart/2005/8/layout/radial5"/>
    <dgm:cxn modelId="{A8D614B0-58F4-4931-BF29-CAA54B054379}" type="presOf" srcId="{513D10CA-5FFF-4DA5-8150-98F1E5916F95}" destId="{5A99021D-4576-4CC2-9D5D-E3B72DF49A2B}" srcOrd="1" destOrd="0" presId="urn:microsoft.com/office/officeart/2005/8/layout/radial5"/>
    <dgm:cxn modelId="{5E856C41-840A-4401-8500-2B60DEE1A345}" type="presOf" srcId="{2A7FCD6E-20DC-4102-B790-5115561126B5}" destId="{E8C86315-60F7-483C-8D6A-02CAB2848D69}" srcOrd="1" destOrd="0" presId="urn:microsoft.com/office/officeart/2005/8/layout/radial5"/>
    <dgm:cxn modelId="{01E19DFD-C771-4ADA-9CA9-03062F21D454}" type="presOf" srcId="{6972E885-0ED0-4BC1-84C4-A8D5AF3FC130}" destId="{EADCC335-FB74-401A-8299-2B2E96A91DE9}" srcOrd="0" destOrd="0" presId="urn:microsoft.com/office/officeart/2005/8/layout/radial5"/>
    <dgm:cxn modelId="{758B0EB8-15BD-4347-8F09-9AB6DAF0BFB5}" srcId="{57813F6C-4591-4FE2-9EEF-306591A641B8}" destId="{F402D85E-09A6-4027-9BDE-43E12B914A6A}" srcOrd="2" destOrd="0" parTransId="{513D10CA-5FFF-4DA5-8150-98F1E5916F95}" sibTransId="{3484B5E9-A953-44D7-BCB5-AB467C3F77AE}"/>
    <dgm:cxn modelId="{F367367F-8A95-4E91-A0B9-B93832B9F4AA}" type="presOf" srcId="{57813F6C-4591-4FE2-9EEF-306591A641B8}" destId="{E293E961-3386-4086-8817-B3BE6D7DFAAB}" srcOrd="0" destOrd="0" presId="urn:microsoft.com/office/officeart/2005/8/layout/radial5"/>
    <dgm:cxn modelId="{83CDCA3D-E064-4967-9027-0DEDABB60061}" type="presOf" srcId="{F402D85E-09A6-4027-9BDE-43E12B914A6A}" destId="{83B89557-1CC3-4ECC-9EFA-FE53515167F5}" srcOrd="0" destOrd="0" presId="urn:microsoft.com/office/officeart/2005/8/layout/radial5"/>
    <dgm:cxn modelId="{43950390-7E98-4AB5-A80F-CF5EC0EA8A67}" type="presOf" srcId="{0FC0921A-FEA4-4239-9649-A11C93603F6F}" destId="{106C1D0F-C621-43E9-9897-6E641F562C07}" srcOrd="1" destOrd="0" presId="urn:microsoft.com/office/officeart/2005/8/layout/radial5"/>
    <dgm:cxn modelId="{D0A5141F-41EE-47C7-8EE6-24A119237B12}" type="presOf" srcId="{F2FC64DC-142F-47B3-908C-3230BC23505E}" destId="{2D73FEB5-0756-4F14-8B75-4BBA4EC43183}" srcOrd="0" destOrd="0" presId="urn:microsoft.com/office/officeart/2005/8/layout/radial5"/>
    <dgm:cxn modelId="{3AF3B552-3CC2-45A0-B588-8C1272B29FB6}" srcId="{57813F6C-4591-4FE2-9EEF-306591A641B8}" destId="{AB66C36E-F7F9-4112-BEA3-0FB60932AB08}" srcOrd="3" destOrd="0" parTransId="{0FC0921A-FEA4-4239-9649-A11C93603F6F}" sibTransId="{6320ABCD-2496-4A5B-BCE3-400485947E0B}"/>
    <dgm:cxn modelId="{61E21281-EEF6-4B17-8314-B531EB31BAAF}" type="presOf" srcId="{513D10CA-5FFF-4DA5-8150-98F1E5916F95}" destId="{A25D6D5D-433D-488C-86D2-1BDA2A850DBA}" srcOrd="0" destOrd="0" presId="urn:microsoft.com/office/officeart/2005/8/layout/radial5"/>
    <dgm:cxn modelId="{3E238E03-413A-415B-9F01-1A5672D31CD9}" srcId="{57813F6C-4591-4FE2-9EEF-306591A641B8}" destId="{FBCD69C2-1A55-4A9B-B9BD-B66418738DBD}" srcOrd="1" destOrd="0" parTransId="{6972E885-0ED0-4BC1-84C4-A8D5AF3FC130}" sibTransId="{7D67B54C-8B62-42C1-9C52-E4A22C828FBB}"/>
    <dgm:cxn modelId="{567D7F3E-DF11-417F-9BEE-D1DC48C9FC63}" srcId="{57813F6C-4591-4FE2-9EEF-306591A641B8}" destId="{C09DB2FB-9C5D-407D-9B0E-B3DE42FD40F3}" srcOrd="0" destOrd="0" parTransId="{2A7FCD6E-20DC-4102-B790-5115561126B5}" sibTransId="{8CCC91CC-F252-40F7-A2BD-9CF0A214D7FA}"/>
    <dgm:cxn modelId="{7497F88D-5144-495D-B8AE-62F875C15FCA}" type="presOf" srcId="{6972E885-0ED0-4BC1-84C4-A8D5AF3FC130}" destId="{0DE1D270-4F00-4105-99E8-48E8E3D9FD51}" srcOrd="1" destOrd="0" presId="urn:microsoft.com/office/officeart/2005/8/layout/radial5"/>
    <dgm:cxn modelId="{6611BEA1-8F89-4AAD-BE3E-695EC9CC364B}" type="presOf" srcId="{2A7FCD6E-20DC-4102-B790-5115561126B5}" destId="{13ACF29D-0B84-4BA7-A7C1-B770A49A493C}" srcOrd="0" destOrd="0" presId="urn:microsoft.com/office/officeart/2005/8/layout/radial5"/>
    <dgm:cxn modelId="{FE58FA19-B90C-42BC-A0B2-4D9F3B87B2C8}" type="presOf" srcId="{0FC0921A-FEA4-4239-9649-A11C93603F6F}" destId="{D5AD7A5F-4470-4194-95CC-F7E2962C48A4}" srcOrd="0" destOrd="0" presId="urn:microsoft.com/office/officeart/2005/8/layout/radial5"/>
    <dgm:cxn modelId="{94D035C4-B60F-427E-A3C7-D5512716EC0D}" type="presOf" srcId="{C09DB2FB-9C5D-407D-9B0E-B3DE42FD40F3}" destId="{8D0187BB-9D74-4980-8EEA-B06F1C861D21}" srcOrd="0" destOrd="0" presId="urn:microsoft.com/office/officeart/2005/8/layout/radial5"/>
    <dgm:cxn modelId="{5C3FFCCC-3E7B-44B6-9B02-61D012443317}" type="presOf" srcId="{FBCD69C2-1A55-4A9B-B9BD-B66418738DBD}" destId="{55088D3C-36B2-47F2-94C3-AD23A704B610}" srcOrd="0" destOrd="0" presId="urn:microsoft.com/office/officeart/2005/8/layout/radial5"/>
    <dgm:cxn modelId="{9B92DCA7-68DC-4094-BA8B-4735BBF8EC53}" srcId="{F2FC64DC-142F-47B3-908C-3230BC23505E}" destId="{57813F6C-4591-4FE2-9EEF-306591A641B8}" srcOrd="0" destOrd="0" parTransId="{1C73A829-EEF3-463C-9F6C-ABCB42E297DE}" sibTransId="{7CB09616-B1B0-47C3-A694-FEBA4E0369D4}"/>
    <dgm:cxn modelId="{7C715865-23FF-40FC-8D60-0E16B9231F9B}" type="presParOf" srcId="{2D73FEB5-0756-4F14-8B75-4BBA4EC43183}" destId="{E293E961-3386-4086-8817-B3BE6D7DFAAB}" srcOrd="0" destOrd="0" presId="urn:microsoft.com/office/officeart/2005/8/layout/radial5"/>
    <dgm:cxn modelId="{ECBCB9AA-24C6-4B2C-80B0-C08761465C53}" type="presParOf" srcId="{2D73FEB5-0756-4F14-8B75-4BBA4EC43183}" destId="{13ACF29D-0B84-4BA7-A7C1-B770A49A493C}" srcOrd="1" destOrd="0" presId="urn:microsoft.com/office/officeart/2005/8/layout/radial5"/>
    <dgm:cxn modelId="{1657250C-F2F1-4296-86EE-CB098DAF7E9D}" type="presParOf" srcId="{13ACF29D-0B84-4BA7-A7C1-B770A49A493C}" destId="{E8C86315-60F7-483C-8D6A-02CAB2848D69}" srcOrd="0" destOrd="0" presId="urn:microsoft.com/office/officeart/2005/8/layout/radial5"/>
    <dgm:cxn modelId="{B0A7CD2A-A123-450F-A25A-0C7AEC302B8A}" type="presParOf" srcId="{2D73FEB5-0756-4F14-8B75-4BBA4EC43183}" destId="{8D0187BB-9D74-4980-8EEA-B06F1C861D21}" srcOrd="2" destOrd="0" presId="urn:microsoft.com/office/officeart/2005/8/layout/radial5"/>
    <dgm:cxn modelId="{48DE1060-2DD7-4AF1-B591-699BC6F23927}" type="presParOf" srcId="{2D73FEB5-0756-4F14-8B75-4BBA4EC43183}" destId="{EADCC335-FB74-401A-8299-2B2E96A91DE9}" srcOrd="3" destOrd="0" presId="urn:microsoft.com/office/officeart/2005/8/layout/radial5"/>
    <dgm:cxn modelId="{63B2E948-9C9C-4FEF-8ED4-E05F162AAA9C}" type="presParOf" srcId="{EADCC335-FB74-401A-8299-2B2E96A91DE9}" destId="{0DE1D270-4F00-4105-99E8-48E8E3D9FD51}" srcOrd="0" destOrd="0" presId="urn:microsoft.com/office/officeart/2005/8/layout/radial5"/>
    <dgm:cxn modelId="{0001BF82-DF7F-4FBC-934B-2F03B94A5107}" type="presParOf" srcId="{2D73FEB5-0756-4F14-8B75-4BBA4EC43183}" destId="{55088D3C-36B2-47F2-94C3-AD23A704B610}" srcOrd="4" destOrd="0" presId="urn:microsoft.com/office/officeart/2005/8/layout/radial5"/>
    <dgm:cxn modelId="{B86964E4-3B90-4A47-BB22-07008F115622}" type="presParOf" srcId="{2D73FEB5-0756-4F14-8B75-4BBA4EC43183}" destId="{A25D6D5D-433D-488C-86D2-1BDA2A850DBA}" srcOrd="5" destOrd="0" presId="urn:microsoft.com/office/officeart/2005/8/layout/radial5"/>
    <dgm:cxn modelId="{3224B352-89B6-4497-9FC3-FD60E613D23B}" type="presParOf" srcId="{A25D6D5D-433D-488C-86D2-1BDA2A850DBA}" destId="{5A99021D-4576-4CC2-9D5D-E3B72DF49A2B}" srcOrd="0" destOrd="0" presId="urn:microsoft.com/office/officeart/2005/8/layout/radial5"/>
    <dgm:cxn modelId="{C3CB8A32-C500-402A-9C64-46277C91F09E}" type="presParOf" srcId="{2D73FEB5-0756-4F14-8B75-4BBA4EC43183}" destId="{83B89557-1CC3-4ECC-9EFA-FE53515167F5}" srcOrd="6" destOrd="0" presId="urn:microsoft.com/office/officeart/2005/8/layout/radial5"/>
    <dgm:cxn modelId="{94EFB827-96AF-46F4-B0C1-CEE784E7A5E2}" type="presParOf" srcId="{2D73FEB5-0756-4F14-8B75-4BBA4EC43183}" destId="{D5AD7A5F-4470-4194-95CC-F7E2962C48A4}" srcOrd="7" destOrd="0" presId="urn:microsoft.com/office/officeart/2005/8/layout/radial5"/>
    <dgm:cxn modelId="{EFB967F1-B10A-4A39-90AB-E7C217DC186E}" type="presParOf" srcId="{D5AD7A5F-4470-4194-95CC-F7E2962C48A4}" destId="{106C1D0F-C621-43E9-9897-6E641F562C07}" srcOrd="0" destOrd="0" presId="urn:microsoft.com/office/officeart/2005/8/layout/radial5"/>
    <dgm:cxn modelId="{74E2B4DE-F06E-4FCF-BEC4-2922E8328E27}" type="presParOf" srcId="{2D73FEB5-0756-4F14-8B75-4BBA4EC43183}" destId="{3F073A59-F2DD-434D-9F83-4EBCA1E5529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3E961-3386-4086-8817-B3BE6D7DFAAB}">
      <dsp:nvSpPr>
        <dsp:cNvPr id="0" name=""/>
        <dsp:cNvSpPr/>
      </dsp:nvSpPr>
      <dsp:spPr>
        <a:xfrm>
          <a:off x="4294567" y="2423876"/>
          <a:ext cx="2404067" cy="1583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Готовность к школе</a:t>
          </a:r>
          <a:endParaRPr lang="ru-RU" sz="2000" kern="1200" dirty="0"/>
        </a:p>
      </dsp:txBody>
      <dsp:txXfrm>
        <a:off x="4646634" y="2655828"/>
        <a:ext cx="1699933" cy="1119964"/>
      </dsp:txXfrm>
    </dsp:sp>
    <dsp:sp modelId="{13ACF29D-0B84-4BA7-A7C1-B770A49A493C}">
      <dsp:nvSpPr>
        <dsp:cNvPr id="0" name=""/>
        <dsp:cNvSpPr/>
      </dsp:nvSpPr>
      <dsp:spPr>
        <a:xfrm rot="16200000">
          <a:off x="5351642" y="1906473"/>
          <a:ext cx="289918" cy="50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95130" y="2050801"/>
        <a:ext cx="202943" cy="302519"/>
      </dsp:txXfrm>
    </dsp:sp>
    <dsp:sp modelId="{8D0187BB-9D74-4980-8EEA-B06F1C861D21}">
      <dsp:nvSpPr>
        <dsp:cNvPr id="0" name=""/>
        <dsp:cNvSpPr/>
      </dsp:nvSpPr>
      <dsp:spPr>
        <a:xfrm>
          <a:off x="3180008" y="23185"/>
          <a:ext cx="4633186" cy="1853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1">
                  <a:lumMod val="50000"/>
                </a:schemeClr>
              </a:solidFill>
            </a:rPr>
            <a:t>Мотивационная</a:t>
          </a:r>
          <a:r>
            <a:rPr lang="ru-RU" sz="2200" kern="1200" dirty="0" smtClean="0"/>
            <a:t> положительное отношение к школе, желание учиться</a:t>
          </a:r>
          <a:endParaRPr lang="ru-RU" sz="2200" kern="1200" dirty="0"/>
        </a:p>
      </dsp:txBody>
      <dsp:txXfrm>
        <a:off x="3858522" y="294649"/>
        <a:ext cx="3276158" cy="1310746"/>
      </dsp:txXfrm>
    </dsp:sp>
    <dsp:sp modelId="{EADCC335-FB74-401A-8299-2B2E96A91DE9}">
      <dsp:nvSpPr>
        <dsp:cNvPr id="0" name=""/>
        <dsp:cNvSpPr/>
      </dsp:nvSpPr>
      <dsp:spPr>
        <a:xfrm rot="21545757">
          <a:off x="6793752" y="2941426"/>
          <a:ext cx="230040" cy="50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793756" y="3042810"/>
        <a:ext cx="161028" cy="302519"/>
      </dsp:txXfrm>
    </dsp:sp>
    <dsp:sp modelId="{55088D3C-36B2-47F2-94C3-AD23A704B610}">
      <dsp:nvSpPr>
        <dsp:cNvPr id="0" name=""/>
        <dsp:cNvSpPr/>
      </dsp:nvSpPr>
      <dsp:spPr>
        <a:xfrm>
          <a:off x="7132016" y="1505062"/>
          <a:ext cx="3571901" cy="3313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1">
                  <a:lumMod val="50000"/>
                </a:schemeClr>
              </a:solidFill>
            </a:rPr>
            <a:t>Познавательная</a:t>
          </a:r>
          <a:r>
            <a:rPr lang="ru-RU" sz="1900" kern="1200" dirty="0" smtClean="0"/>
            <a:t> достаточный уровень развития познавательных процессов, наличие определенного запаса знаний и умений </a:t>
          </a:r>
          <a:endParaRPr lang="ru-RU" sz="1900" kern="1200" dirty="0"/>
        </a:p>
      </dsp:txBody>
      <dsp:txXfrm>
        <a:off x="7655109" y="1990315"/>
        <a:ext cx="2525715" cy="2343011"/>
      </dsp:txXfrm>
    </dsp:sp>
    <dsp:sp modelId="{A25D6D5D-433D-488C-86D2-1BDA2A850DBA}">
      <dsp:nvSpPr>
        <dsp:cNvPr id="0" name=""/>
        <dsp:cNvSpPr/>
      </dsp:nvSpPr>
      <dsp:spPr>
        <a:xfrm rot="5400000">
          <a:off x="5351642" y="4020947"/>
          <a:ext cx="289918" cy="50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95130" y="4078300"/>
        <a:ext cx="202943" cy="302519"/>
      </dsp:txXfrm>
    </dsp:sp>
    <dsp:sp modelId="{83B89557-1CC3-4ECC-9EFA-FE53515167F5}">
      <dsp:nvSpPr>
        <dsp:cNvPr id="0" name=""/>
        <dsp:cNvSpPr/>
      </dsp:nvSpPr>
      <dsp:spPr>
        <a:xfrm>
          <a:off x="3606464" y="4554760"/>
          <a:ext cx="3780273" cy="1853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1">
                  <a:lumMod val="50000"/>
                </a:schemeClr>
              </a:solidFill>
            </a:rPr>
            <a:t>Волевая</a:t>
          </a:r>
          <a:r>
            <a:rPr lang="ru-RU" sz="1900" kern="1200" dirty="0" smtClean="0"/>
            <a:t> достаточно высокий уровень развития произвольного поведения  </a:t>
          </a:r>
          <a:endParaRPr lang="ru-RU" sz="1900" kern="1200" dirty="0"/>
        </a:p>
      </dsp:txBody>
      <dsp:txXfrm>
        <a:off x="4160072" y="4826224"/>
        <a:ext cx="2673057" cy="1310746"/>
      </dsp:txXfrm>
    </dsp:sp>
    <dsp:sp modelId="{D5AD7A5F-4470-4194-95CC-F7E2962C48A4}">
      <dsp:nvSpPr>
        <dsp:cNvPr id="0" name=""/>
        <dsp:cNvSpPr/>
      </dsp:nvSpPr>
      <dsp:spPr>
        <a:xfrm rot="10888749">
          <a:off x="4110299" y="2929603"/>
          <a:ext cx="130895" cy="504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149560" y="3030950"/>
        <a:ext cx="91627" cy="302519"/>
      </dsp:txXfrm>
    </dsp:sp>
    <dsp:sp modelId="{3F073A59-F2DD-434D-9F83-4EBCA1E5529C}">
      <dsp:nvSpPr>
        <dsp:cNvPr id="0" name=""/>
        <dsp:cNvSpPr/>
      </dsp:nvSpPr>
      <dsp:spPr>
        <a:xfrm>
          <a:off x="252241" y="1463454"/>
          <a:ext cx="3797178" cy="3331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Коммуникативная</a:t>
          </a:r>
          <a:r>
            <a:rPr lang="ru-RU" sz="1800" kern="1200" dirty="0" smtClean="0"/>
            <a:t> способность устанавливать отношения со сверстниками, готовность к совместной деятельности и отношение ко взрослому как к учителю </a:t>
          </a:r>
          <a:endParaRPr lang="ru-RU" sz="1800" kern="1200" dirty="0"/>
        </a:p>
      </dsp:txBody>
      <dsp:txXfrm>
        <a:off x="808325" y="1951403"/>
        <a:ext cx="2685010" cy="2356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1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23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0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331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94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8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5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67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3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5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1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1535-F971-42C3-AA8A-D0FBF615B45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6896B5-6FA0-4D4C-94EC-53B77DA85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8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ru/images/search?pos=46&amp;p=1&amp;img_url=https://basicadblog.files.wordpress.com/2017/11/61.jpg&amp;text=%D0%B2%D0%BE%D0%BB%D1%8F%20%D0%BA%D0%B0%D1%80%D1%82%D0%B8%D0%BD%D0%BA%D0%B8%20%D0%BF%D1%81%D0%B8%D1%85%D0%BE%D0%BB%D0%BE%D0%B3%D0%B8%D1%8F&amp;rpt=simage" TargetMode="External"/><Relationship Id="rId3" Type="http://schemas.openxmlformats.org/officeDocument/2006/relationships/hyperlink" Target="https://infourok.ru/kommunikativnaya-gotovnost-k-shkole-kak-sostavlyayuschaya-psihologicheskoy-gotovnosti-842968.html" TargetMode="External"/><Relationship Id="rId7" Type="http://schemas.openxmlformats.org/officeDocument/2006/relationships/hyperlink" Target="https://yandex.ru/images/search?pos=0&amp;from=&amp;cbir_id=1906743/E6Si-O14iYzoGWZu75Jibw&amp;img_url=http://thelib.ru/books/00/12/38/00123887/i_039.png&amp;rpt=imagelike" TargetMode="External"/><Relationship Id="rId2" Type="http://schemas.openxmlformats.org/officeDocument/2006/relationships/hyperlink" Target="https://alldoshkol.ru/process/razvitye-poznavatelnych-protsessov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yandex.ru/images/search?pos=204&amp;p=6&amp;img_url=https://d26oc3sg82pgk3.cloudfront.net/files/media/edit/image/7290/og_image.jpg&amp;text=%D0%B4%D0%B5%D0%B2%D0%BE%D1%87%D0%BA%D0%B0%20%D1%88%D0%BA%D0%BE%D0%BB%D1%8C%D0%BD%D0%B8%D0%BA&amp;rpt=simage" TargetMode="External"/><Relationship Id="rId5" Type="http://schemas.openxmlformats.org/officeDocument/2006/relationships/hyperlink" Target="https://yandex.ru/images/search?pos=156&amp;p=5&amp;img_url=https://cache3.youla.io/files/images/360_360/5a/02/5a0262df6c86cb6a47657c62.jpg&amp;text=%D1%81%D0%BE%D0%B2%D0%B0%20%D1%83%D1%87%D0%B5%D0%B1%D0%B0&amp;rpt=simage" TargetMode="External"/><Relationship Id="rId4" Type="http://schemas.openxmlformats.org/officeDocument/2006/relationships/hyperlink" Target="https://nsportal.ru/shkola/obshchepedagogicheskie-tekhnologii/library/2015/01/26/motivatsionnaya-gotovnost-detey-6-7-l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75354"/>
            <a:ext cx="7766936" cy="3236358"/>
          </a:xfrm>
        </p:spPr>
        <p:txBody>
          <a:bodyPr/>
          <a:lstStyle/>
          <a:p>
            <a:pPr algn="ctr"/>
            <a:r>
              <a:rPr lang="ru-RU" sz="6000" b="1" dirty="0"/>
              <a:t>Психологическая готовность детей к обучению в школе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0110" y="5630238"/>
            <a:ext cx="7766936" cy="1048343"/>
          </a:xfrm>
        </p:spPr>
        <p:txBody>
          <a:bodyPr>
            <a:normAutofit/>
          </a:bodyPr>
          <a:lstStyle/>
          <a:p>
            <a:pPr lvl="0" defTabSz="914400">
              <a:spcBef>
                <a:spcPct val="0"/>
              </a:spcBef>
              <a:buClrTx/>
              <a:buSzTx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Соболева Вероника Вячеславовна,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 defTabSz="914400">
              <a:spcBef>
                <a:spcPct val="0"/>
              </a:spcBef>
              <a:buClrTx/>
              <a:buSzTx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педагог-психолог ГБОУ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СОШ №7 г.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Кинеля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14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136255"/>
              </p:ext>
            </p:extLst>
          </p:nvPr>
        </p:nvGraphicFramePr>
        <p:xfrm>
          <a:off x="677863" y="184935"/>
          <a:ext cx="10880564" cy="643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80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4" y="306802"/>
            <a:ext cx="8208527" cy="7308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Познавательные процессы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4" y="3803813"/>
            <a:ext cx="2194560" cy="285292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26723" y="1294544"/>
            <a:ext cx="9215920" cy="656518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Восприятие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– это процесс отражения в сознании человека предметов и явлений реального мира в их целостности, в совокупности их различных свойств и частей и при их непосредственном воздействии на органы чувств.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Воображение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– форма психического отражения, состоящая в создании образов на основе ранее сформированных представлений.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Память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– запечатление (запись), сохранение и воспроизведение следов прошлого опыта. </a:t>
            </a:r>
          </a:p>
          <a:p>
            <a:pPr fontAlgn="base"/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Мышление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– опосредованное и обобщенное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отражение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действительности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в её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    существенных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связях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и отношениях.</a:t>
            </a:r>
          </a:p>
          <a:p>
            <a:pPr fontAlgn="base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Внимание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– это произвольная или непроизвольная</a:t>
            </a:r>
          </a:p>
          <a:p>
            <a:pPr fontAlgn="base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                                направленность и сосредоточенность психической </a:t>
            </a:r>
          </a:p>
          <a:p>
            <a:pPr fontAlgn="base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                                деятельности на каком-либо объекте восприятия. 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Развитие данных познавательных процессов в соответствии с     </a:t>
            </a:r>
          </a:p>
          <a:p>
            <a:pPr fontAlgn="base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</a:t>
            </a:r>
            <a:r>
              <a:rPr lang="ru-RU" sz="1800" u="sng" dirty="0" smtClean="0">
                <a:solidFill>
                  <a:schemeClr val="accent1">
                    <a:lumMod val="50000"/>
                  </a:schemeClr>
                </a:solidFill>
              </a:rPr>
              <a:t>возрастными нормами и называется познавательной готовностью.</a:t>
            </a:r>
          </a:p>
          <a:p>
            <a:pPr fontAlgn="base"/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</a:t>
            </a:r>
          </a:p>
          <a:p>
            <a:pPr fontAlgn="base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</a:t>
            </a:r>
          </a:p>
          <a:p>
            <a:pPr fontAlgn="base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</a:t>
            </a:r>
            <a:endParaRPr lang="ru-RU" sz="1800" dirty="0" smtClean="0"/>
          </a:p>
          <a:p>
            <a:pPr fontAlgn="base"/>
            <a:endParaRPr lang="ru-RU" sz="1900" dirty="0" smtClean="0"/>
          </a:p>
          <a:p>
            <a:pPr fontAlgn="base"/>
            <a:r>
              <a:rPr lang="ru-RU" sz="1900" dirty="0" smtClean="0"/>
              <a:t>                                 </a:t>
            </a:r>
            <a:r>
              <a:rPr lang="ru-RU" sz="1800" dirty="0" smtClean="0"/>
              <a:t>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98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74661"/>
            <a:ext cx="8596668" cy="638025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 готовностью к школьному обучению в аспекте коммуникативной деятельности понимается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Достаточный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уровень психического развития (правильное звукопроизношение, соответствующий возрасту словарный запас, грамматически правильная речь, свободное использование диалогической и монологической речи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Умение владеть собственной речью, включающее умение правильно и точно выразить свои мысли, полно и последовательно передать содержание прочитанного и воспринятого на слух литературного произведения, отвечать на поставленные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вопросы.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Способность общаться со взрослыми и сверстниками на новом уровне, достигаемая в результате тесной связи становления речевой деятельности с общим психическим развитием ребёнка на протяжении его дошкольной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8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806864"/>
            <a:ext cx="4513262" cy="294264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97951" y="514925"/>
            <a:ext cx="4808305" cy="6081084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</a:rPr>
              <a:t>Внутренняя </a:t>
            </a: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</a:rPr>
              <a:t>позиция школьника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в самом широком смысле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может быть определена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система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потребностей и стремлений ребенка, связанных со школой, то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есть такое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отношение к школе, когда причастность к ней переживается ребенком как его собственная потребность («Хочу в школу!»). Наличие внутренней позиции школьника обнаруживается в том, что ребенок решительно отказывается от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дошкольно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- игрового, индивидуально-непосредственного способа существования и проявляет ярко положительное отношение к школьно-учебной деятельности в целом, и особенно к тем ее сторонам, которые непосредственно связаны с учением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76166"/>
            <a:ext cx="8596668" cy="93618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Мотивация учения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45915"/>
            <a:ext cx="8596668" cy="5167901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отив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это внутреннее побуждение к активности. В качестве мотивов выступают потребности, интересы, убеждения, представления о нормах и правилах поведения, принятых в обществе. В основе любого действия или поступка лежит тот или иной мотив или совокупность мотивов, которые побуждают и направляют активность человека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жизни действует одновременно не один, а целая система мотивов, которые образуют сложные взаимосвязи. Взаимодействие мотивов может быть построено по принципу доминирования (подчинения одних мотивов другим)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взаимодополнения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когда один мотив усиливает действие другого. Может наблюдаться и борьба мотивов, когда одновременно действует несколько взаимоисключающих мотивов ( например, ученик хочет посмотреть интересную передачу по телевизору и понимает, что если досмотрит передачу до конца,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успеет выполнить домашнее задание). Как правило, борьба мотивов сопровождается неприятными переживаниями, и в конечном итоге побеждает один из конкурирующих  мотивов. </a:t>
            </a:r>
          </a:p>
        </p:txBody>
      </p:sp>
    </p:spTree>
    <p:extLst>
      <p:ext uri="{BB962C8B-B14F-4D97-AF65-F5344CB8AC3E}">
        <p14:creationId xmlns:p14="http://schemas.microsoft.com/office/powerpoint/2010/main" val="254638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4" y="4666162"/>
            <a:ext cx="4248150" cy="21145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7402" y="318497"/>
            <a:ext cx="9102904" cy="5116531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В структуре мотивов, так или иначе определяющих отношение будущих первоклассников к учению, можно выделить шесть групп мотивов:</a:t>
            </a:r>
          </a:p>
          <a:p>
            <a:r>
              <a:rPr lang="ru-RU" sz="1800" dirty="0">
                <a:solidFill>
                  <a:srgbClr val="00B0F0"/>
                </a:solidFill>
              </a:rPr>
              <a:t>     -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социальные мотивы</a:t>
            </a:r>
            <a:r>
              <a:rPr lang="ru-RU" sz="1800" i="1" dirty="0">
                <a:solidFill>
                  <a:srgbClr val="00B0F0"/>
                </a:solidFill>
              </a:rPr>
              <a:t>,</a:t>
            </a:r>
            <a:r>
              <a:rPr lang="ru-RU" sz="1800" dirty="0">
                <a:solidFill>
                  <a:srgbClr val="00B0F0"/>
                </a:solidFill>
              </a:rPr>
              <a:t> основанные на понимании общественной значимости и необходимости учения и стремлении к социальной роли </a:t>
            </a:r>
            <a:r>
              <a:rPr lang="ru-RU" sz="1800" dirty="0" smtClean="0">
                <a:solidFill>
                  <a:srgbClr val="00B0F0"/>
                </a:solidFill>
              </a:rPr>
              <a:t>школьника;</a:t>
            </a:r>
          </a:p>
          <a:p>
            <a:r>
              <a:rPr lang="ru-RU" sz="1800" dirty="0">
                <a:solidFill>
                  <a:srgbClr val="00B0F0"/>
                </a:solidFill>
              </a:rPr>
              <a:t>     - </a:t>
            </a:r>
            <a:r>
              <a:rPr lang="ru-RU" sz="1800" i="1" dirty="0" err="1">
                <a:solidFill>
                  <a:schemeClr val="accent1">
                    <a:lumMod val="50000"/>
                  </a:schemeClr>
                </a:solidFill>
              </a:rPr>
              <a:t>учебно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 – познавательные мотивы</a:t>
            </a:r>
            <a:r>
              <a:rPr lang="ru-RU" sz="1800" dirty="0">
                <a:solidFill>
                  <a:srgbClr val="00B0F0"/>
                </a:solidFill>
              </a:rPr>
              <a:t>, интерес к новым знаниям, желание научиться чему-то новому;</a:t>
            </a:r>
          </a:p>
          <a:p>
            <a:r>
              <a:rPr lang="ru-RU" sz="1800" dirty="0">
                <a:solidFill>
                  <a:srgbClr val="00B0F0"/>
                </a:solidFill>
              </a:rPr>
              <a:t>     </a:t>
            </a:r>
            <a:r>
              <a:rPr lang="ru-RU" sz="1800" dirty="0" smtClean="0">
                <a:solidFill>
                  <a:srgbClr val="00B0F0"/>
                </a:solidFill>
              </a:rPr>
              <a:t>-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оценочные мотивы</a:t>
            </a:r>
            <a:r>
              <a:rPr lang="ru-RU" sz="1800" dirty="0" smtClean="0">
                <a:solidFill>
                  <a:srgbClr val="00B0F0"/>
                </a:solidFill>
              </a:rPr>
              <a:t>,</a:t>
            </a:r>
            <a:r>
              <a:rPr lang="ru-RU" sz="1800" dirty="0">
                <a:solidFill>
                  <a:srgbClr val="00B0F0"/>
                </a:solidFill>
              </a:rPr>
              <a:t> стремление получить высокую оценку взрослого, его одобрение </a:t>
            </a:r>
            <a:r>
              <a:rPr lang="ru-RU" sz="1800" dirty="0" smtClean="0">
                <a:solidFill>
                  <a:srgbClr val="00B0F0"/>
                </a:solidFill>
              </a:rPr>
              <a:t>и расположение; </a:t>
            </a:r>
          </a:p>
          <a:p>
            <a:r>
              <a:rPr lang="ru-RU" sz="1800" dirty="0">
                <a:solidFill>
                  <a:srgbClr val="00B0F0"/>
                </a:solidFill>
              </a:rPr>
              <a:t>     -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позиционные мотивы</a:t>
            </a:r>
            <a:r>
              <a:rPr lang="ru-RU" sz="1800" dirty="0">
                <a:solidFill>
                  <a:srgbClr val="00B0F0"/>
                </a:solidFill>
              </a:rPr>
              <a:t>, связанные с интересом к внешней школьной жизни и позиции </a:t>
            </a:r>
            <a:r>
              <a:rPr lang="ru-RU" sz="1800" dirty="0" smtClean="0">
                <a:solidFill>
                  <a:srgbClr val="00B0F0"/>
                </a:solidFill>
              </a:rPr>
              <a:t>школьника;</a:t>
            </a:r>
          </a:p>
          <a:p>
            <a:r>
              <a:rPr lang="ru-RU" sz="1800" dirty="0">
                <a:solidFill>
                  <a:srgbClr val="00B0F0"/>
                </a:solidFill>
              </a:rPr>
              <a:t>     -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внешние</a:t>
            </a:r>
            <a:r>
              <a:rPr lang="ru-RU" sz="1800" i="1" dirty="0">
                <a:solidFill>
                  <a:srgbClr val="00B0F0"/>
                </a:solidFill>
              </a:rPr>
              <a:t> по отношению к школе и учению </a:t>
            </a:r>
            <a:r>
              <a:rPr lang="ru-RU" sz="1800" i="1" dirty="0" smtClean="0">
                <a:solidFill>
                  <a:srgbClr val="00B0F0"/>
                </a:solidFill>
              </a:rPr>
              <a:t>мотивы</a:t>
            </a:r>
            <a:r>
              <a:rPr lang="ru-RU" sz="1800" dirty="0" smtClean="0">
                <a:solidFill>
                  <a:srgbClr val="00B0F0"/>
                </a:solidFill>
              </a:rPr>
              <a:t>;</a:t>
            </a:r>
            <a:endParaRPr lang="ru-RU" sz="1800" dirty="0">
              <a:solidFill>
                <a:srgbClr val="00B0F0"/>
              </a:solidFill>
            </a:endParaRPr>
          </a:p>
          <a:p>
            <a:r>
              <a:rPr lang="ru-RU" sz="1800" dirty="0">
                <a:solidFill>
                  <a:srgbClr val="00B0F0"/>
                </a:solidFill>
              </a:rPr>
              <a:t>     -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игровой мотив</a:t>
            </a:r>
            <a:r>
              <a:rPr lang="ru-RU" sz="1800" dirty="0">
                <a:solidFill>
                  <a:srgbClr val="00B0F0"/>
                </a:solidFill>
              </a:rPr>
              <a:t>, неадекватно перенесённый в учебную </a:t>
            </a:r>
            <a:r>
              <a:rPr lang="ru-RU" sz="1800" dirty="0" smtClean="0">
                <a:solidFill>
                  <a:srgbClr val="00B0F0"/>
                </a:solidFill>
              </a:rPr>
              <a:t>деятельность.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586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309633"/>
            <a:ext cx="4513262" cy="32560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3" y="514924"/>
            <a:ext cx="4083127" cy="615300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Волевая готовность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Предполагает наличие у ребенка умения ставить перед собой цель.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Принять решение о начале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Наметить план действий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Выполнить его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Оценить результат своей деятельности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Умение длительное время выполнять не очень привлекательную работу.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5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626724"/>
            <a:ext cx="8596668" cy="56302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Список источников: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Познавательные процессы - основа интеллектуального развития дошкольника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Общая психология. Теплова Л.И.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Коммуникативная готовность к школе как составляющая психологической готовности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Мотивационная готовность детей 6-7 лет к обучению в школе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Картинка слайд №3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Картинка слайд №5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Картинка слайд №7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hlinkClick r:id="rId8"/>
              </a:rPr>
              <a:t>Картинка слайд №8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95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2964</TotalTime>
  <Words>537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Психологическая готовность детей к обучению в школе</vt:lpstr>
      <vt:lpstr>Презентация PowerPoint</vt:lpstr>
      <vt:lpstr>Познавательные процессы</vt:lpstr>
      <vt:lpstr>Презентация PowerPoint</vt:lpstr>
      <vt:lpstr>Презентация PowerPoint</vt:lpstr>
      <vt:lpstr>Мотивация учения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детей к обучению в школе</dc:title>
  <dc:creator>Ekaterina</dc:creator>
  <cp:lastModifiedBy>Veronica Soboleva</cp:lastModifiedBy>
  <cp:revision>41</cp:revision>
  <dcterms:created xsi:type="dcterms:W3CDTF">2019-04-23T15:16:43Z</dcterms:created>
  <dcterms:modified xsi:type="dcterms:W3CDTF">2020-04-30T18:29:18Z</dcterms:modified>
</cp:coreProperties>
</file>