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72" r:id="rId15"/>
    <p:sldId id="273" r:id="rId16"/>
    <p:sldId id="274" r:id="rId17"/>
    <p:sldId id="275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3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E8FD8-A730-4339-9C08-74A755116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169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B7A7E-A95C-4B91-8C89-81569A246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60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88057-F194-4FB8-B320-27C7CFE49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141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84C55-CD50-4152-8BDF-34F9EE59F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80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C8600-2783-448D-8F4E-16A1100F6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3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F0936-22CE-4717-A052-0BB877618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393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09405-0FAE-4FFE-A9ED-348C85C1B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66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7D44E-2D50-4AEF-9D1D-33C5D1BA8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92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D6867-E8D6-4D8E-A875-05A1719B5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79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48D97-73D1-4D20-8D28-C8D10174D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73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B72B0-8670-4BDF-9F56-045303C70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5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4EF25-1843-4784-B0E6-8A21FE08A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67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D9F7-4106-45BE-A6C4-7879B91DC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89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89642-33CD-4707-A9C3-E24187CEF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4AADA-D562-4BB3-8965-EDFC599D7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12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5C95850-1B99-495F-A831-FE4025443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samcult.ru/wp-content/uploads/2016/05/20150727143150_65838-e1463577512216.jpeg" TargetMode="External"/><Relationship Id="rId13" Type="http://schemas.openxmlformats.org/officeDocument/2006/relationships/hyperlink" Target="http://flagi.co.ua/flagreg/Rosia/samara.gif" TargetMode="External"/><Relationship Id="rId18" Type="http://schemas.openxmlformats.org/officeDocument/2006/relationships/hyperlink" Target="http://odvin.ru/upload/iblock/484/dp_006_2_.png" TargetMode="External"/><Relationship Id="rId3" Type="http://schemas.openxmlformats.org/officeDocument/2006/relationships/hyperlink" Target="http://www.hrono.ru/heraldicum/flagi/subjects/images/samara_r.gif" TargetMode="External"/><Relationship Id="rId7" Type="http://schemas.openxmlformats.org/officeDocument/2006/relationships/hyperlink" Target="http://samcult.ru/wp-content/uploads/2016/05/attach-e1463577535662.jpg" TargetMode="External"/><Relationship Id="rId12" Type="http://schemas.openxmlformats.org/officeDocument/2006/relationships/hyperlink" Target="http://old.alabin.ru/images/photo/exposure/collections/alabinphoto/07.jpg" TargetMode="External"/><Relationship Id="rId17" Type="http://schemas.openxmlformats.org/officeDocument/2006/relationships/hyperlink" Target="http://samara.er.ru/media/userdata/news/2017/03/02/0421da0d6730493e7dbba773497908ab.jpg" TargetMode="External"/><Relationship Id="rId2" Type="http://schemas.openxmlformats.org/officeDocument/2006/relationships/hyperlink" Target="http://samaratoday.ru/img/2016/05/111111-310x205.jpg" TargetMode="External"/><Relationship Id="rId16" Type="http://schemas.openxmlformats.org/officeDocument/2006/relationships/hyperlink" Target="http://oboik.ru/uploads/11_05_2013/view/201209/oboik.ru_4533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amcult.ru/wp-content/uploads/2016/05/0_dcda3_c318f0d9_XXXL-e1463577857682.jpg" TargetMode="External"/><Relationship Id="rId11" Type="http://schemas.openxmlformats.org/officeDocument/2006/relationships/hyperlink" Target="http://samcult.ru/wp-content/uploads/2016/05/800px-Samarsko-Zname-Images-From-Bulgaria.jpg" TargetMode="External"/><Relationship Id="rId5" Type="http://schemas.openxmlformats.org/officeDocument/2006/relationships/hyperlink" Target="http://domsovet.tv/fotocatalog/SamaraotmetitDenSamarskogoznamenikoncertomjarmarkojirekonstrukciej_r7k3.jpg?m_w=500" TargetMode="External"/><Relationship Id="rId15" Type="http://schemas.openxmlformats.org/officeDocument/2006/relationships/hyperlink" Target="http://samarapeace2006.narod.ru/turizm/alabin.jpg" TargetMode="External"/><Relationship Id="rId10" Type="http://schemas.openxmlformats.org/officeDocument/2006/relationships/hyperlink" Target="http://samsud.ru/upload/blogs/f18b18179620136c7c973d56b3e120c8.png" TargetMode="External"/><Relationship Id="rId19" Type="http://schemas.openxmlformats.org/officeDocument/2006/relationships/hyperlink" Target="https://youtu.be/0gbHRloStdc" TargetMode="External"/><Relationship Id="rId4" Type="http://schemas.openxmlformats.org/officeDocument/2006/relationships/hyperlink" Target="http://sgpress.ru/allimages/100078.jpg" TargetMode="External"/><Relationship Id="rId9" Type="http://schemas.openxmlformats.org/officeDocument/2006/relationships/hyperlink" Target="http://samcult.ru/wp-content/uploads/2016/05/BASA-VD-1217-2-12-163.jpg" TargetMode="External"/><Relationship Id="rId14" Type="http://schemas.openxmlformats.org/officeDocument/2006/relationships/hyperlink" Target="http://progorodsamara.ru/userfiles/picoriginal/img-20160517164327-574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Users\&#1055;&#1086;&#1083;&#1100;&#1079;&#1086;&#1074;&#1072;&#1090;&#1077;&#1083;&#1100;\Desktop\140%20&#1083;&#1077;&#1090;%20&#1089;&#1072;&#1084;&#1072;&#1088;&#1089;&#1082;&#1086;&#1084;&#1091;%20&#1079;&#1085;&#1072;&#1084;&#1077;&#1085;&#1080;\&#1057;&#1072;&#1084;&#1072;&#1088;&#1089;&#1082;&#1086;&#1077;%20&#1079;&#1085;&#1072;&#1084;&#1103;%201.av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838200" y="609600"/>
            <a:ext cx="7772400" cy="16986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3300"/>
                </a:solidFill>
              </a:rPr>
              <a:t>144 года </a:t>
            </a:r>
            <a:br>
              <a:rPr lang="ru-RU" altLang="ru-RU" b="1" smtClean="0">
                <a:solidFill>
                  <a:srgbClr val="FF3300"/>
                </a:solidFill>
              </a:rPr>
            </a:br>
            <a:r>
              <a:rPr lang="ru-RU" altLang="ru-RU" b="1" smtClean="0">
                <a:solidFill>
                  <a:srgbClr val="FF3300"/>
                </a:solidFill>
              </a:rPr>
              <a:t>Самарскому знамени</a:t>
            </a:r>
            <a:br>
              <a:rPr lang="ru-RU" altLang="ru-RU" b="1" smtClean="0">
                <a:solidFill>
                  <a:srgbClr val="FF3300"/>
                </a:solidFill>
              </a:rPr>
            </a:br>
            <a:endParaRPr lang="ru-RU" altLang="ru-RU" b="1" smtClean="0">
              <a:solidFill>
                <a:srgbClr val="FF3300"/>
              </a:solidFill>
            </a:endParaRPr>
          </a:p>
        </p:txBody>
      </p:sp>
      <p:sp>
        <p:nvSpPr>
          <p:cNvPr id="2051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0" y="4114800"/>
            <a:ext cx="9144000" cy="2743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ru-RU" sz="6000" smtClean="0">
                <a:solidFill>
                  <a:srgbClr val="FF3300"/>
                </a:solidFill>
                <a:latin typeface="Arial Black" pitchFamily="34" charset="0"/>
              </a:rPr>
              <a:t>#</a:t>
            </a:r>
            <a:r>
              <a:rPr lang="ru-RU" altLang="ru-RU" sz="6000" smtClean="0">
                <a:solidFill>
                  <a:srgbClr val="FF3300"/>
                </a:solidFill>
                <a:latin typeface="Arial Black" pitchFamily="34" charset="0"/>
              </a:rPr>
              <a:t>САМАРСКОЕЗНАМЯ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33CC"/>
                </a:solidFill>
              </a:rPr>
              <a:t>Защита знамени в бою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52578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Когда был убит первый знаменосец Антон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Марчин, Знамя подхватил ополченец Булаич,но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вскоре и он был убит. Знамя едва не захватили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турки — ценой своей жизни его спас унтер-офицер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Цимбалюк. Умирая от ран, Цимбалюк встал во весь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рост и высоко поднял Знамя.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Погибли, защищая Знамя, болгарский студент Стоян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Санищев и ополченец Минков.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В этот критический момент Знамя подхватил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командир подполковник Калитин, но сраженный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двумя выстрелами, упал с лошади.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Над упавшим Знаменем закипела рукопашная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схватка. В бой бросились командир знаменной роты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капитан Попов с группой ополченцев.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Прикладами и штыками они отстояли Самарское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Знамя.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400" i="1" smtClean="0">
                <a:solidFill>
                  <a:srgbClr val="FF3300"/>
                </a:solidFill>
              </a:rPr>
              <a:t>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b="1" i="1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b="1" i="1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b="1" i="1" smtClean="0">
                <a:solidFill>
                  <a:srgbClr val="FF3300"/>
                </a:solidFill>
              </a:rPr>
              <a:t>        Так выглядело Самарское знамя после боев</a:t>
            </a:r>
          </a:p>
        </p:txBody>
      </p:sp>
      <p:pic>
        <p:nvPicPr>
          <p:cNvPr id="11268" name="Picture 7" descr="6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295400"/>
            <a:ext cx="3305175" cy="5033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0033CC"/>
                </a:solidFill>
              </a:rPr>
              <a:t>Мемориал Самарского знамени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4648200"/>
            <a:ext cx="8610600" cy="19351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По окончании войны болгары направили жителям Самары свою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благодарность и подарки. 31 июля 1880 года Знамя было украшено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высшим боевым орденом Болгарии «За храбрость».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Позднее под Стара-Загорой был построен мемориальный комплекс,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посвященный Самарскому Знамени. А само знамя послужило основой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для флага Самарской губернии.</a:t>
            </a:r>
          </a:p>
        </p:txBody>
      </p:sp>
      <p:pic>
        <p:nvPicPr>
          <p:cNvPr id="12292" name="Picture 13" descr="7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838200"/>
            <a:ext cx="5486400" cy="3767138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" y="5562600"/>
            <a:ext cx="8534400" cy="1143000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solidFill>
                  <a:srgbClr val="0033CC"/>
                </a:solidFill>
              </a:rPr>
              <a:t>В настоящее время Самарское знамя хранится в музее Софии, а точную копию его благодарные болгары отправили в Самару.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0033CC"/>
                </a:solidFill>
              </a:rPr>
              <a:t>Где сейчас Самарское знамя?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953000"/>
            <a:ext cx="8534400" cy="16303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Символ русско-болгарской дружбы сегодня хранится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в Софии, а его копии — в женском Иверском монастыре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(Самара), в историческом Музее Приволжско-Уральского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военного округа и музее имени Алабина (Самара)</a:t>
            </a:r>
          </a:p>
        </p:txBody>
      </p:sp>
      <p:pic>
        <p:nvPicPr>
          <p:cNvPr id="14340" name="Picture 7" descr="alabin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19200"/>
            <a:ext cx="6172200" cy="3590925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pPr algn="l" eaLnBrk="1" hangingPunct="1"/>
            <a:r>
              <a:rPr lang="ru-RU" altLang="ru-RU" sz="3200" smtClean="0">
                <a:solidFill>
                  <a:srgbClr val="0033CC"/>
                </a:solidFill>
              </a:rPr>
              <a:t>История Самарского знамени продолжается</a:t>
            </a:r>
            <a:r>
              <a:rPr lang="ru-RU" altLang="ru-RU" sz="4000" smtClean="0">
                <a:solidFill>
                  <a:srgbClr val="0033CC"/>
                </a:solidFill>
              </a:rPr>
              <a:t>  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86000"/>
            <a:ext cx="5105400" cy="2895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smtClean="0"/>
              <a:t>В  апреле 2017 года  издали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дополнительный тираж книги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А. Солоницына  об истории</a:t>
            </a:r>
          </a:p>
          <a:p>
            <a:pPr eaLnBrk="1" hangingPunct="1">
              <a:buFontTx/>
              <a:buNone/>
            </a:pPr>
            <a:r>
              <a:rPr lang="ru-RU" altLang="ru-RU" sz="2800" smtClean="0"/>
              <a:t>Самарского знамени. </a:t>
            </a:r>
            <a:br>
              <a:rPr lang="ru-RU" altLang="ru-RU" sz="2800" smtClean="0"/>
            </a:br>
            <a:endParaRPr lang="ru-RU" altLang="ru-RU" sz="2800" smtClean="0"/>
          </a:p>
        </p:txBody>
      </p:sp>
      <p:pic>
        <p:nvPicPr>
          <p:cNvPr id="15364" name="Picture 7" descr="1 книга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752600"/>
            <a:ext cx="2897188" cy="38862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33CC"/>
                </a:solidFill>
              </a:rPr>
              <a:t>Региональный проект </a:t>
            </a:r>
            <a:br>
              <a:rPr lang="ru-RU" altLang="ru-RU" sz="3200" b="1" smtClean="0">
                <a:solidFill>
                  <a:srgbClr val="0033CC"/>
                </a:solidFill>
              </a:rPr>
            </a:br>
            <a:r>
              <a:rPr lang="ru-RU" altLang="ru-RU" sz="3200" b="1" smtClean="0">
                <a:solidFill>
                  <a:srgbClr val="0033CC"/>
                </a:solidFill>
              </a:rPr>
              <a:t>«Самарское знамя»</a:t>
            </a:r>
            <a:br>
              <a:rPr lang="ru-RU" altLang="ru-RU" sz="3200" b="1" smtClean="0">
                <a:solidFill>
                  <a:srgbClr val="0033CC"/>
                </a:solidFill>
              </a:rPr>
            </a:br>
            <a:endParaRPr lang="ru-RU" altLang="ru-RU" sz="3200" b="1" smtClean="0">
              <a:solidFill>
                <a:srgbClr val="0033CC"/>
              </a:solidFill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В 2017 «Мы открываем проект,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посвящённый передаче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легендарного знамени. Он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будет реализован «Российским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военно-историческим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обществом» совместно с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партией «Единая Россия»,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сообщил на заседании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оргкомитета вице-губернатор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Самарской области,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председатель реготделения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«Российкого военно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исторического общества»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А.Б.Фетисов.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smtClean="0"/>
          </a:p>
        </p:txBody>
      </p:sp>
      <p:pic>
        <p:nvPicPr>
          <p:cNvPr id="16388" name="Picture 7" descr="0421da0d6730493e7dbba773497908ab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981200"/>
            <a:ext cx="4419600" cy="3114675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"/>
            <a:ext cx="49530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Ключевое событие проекта стартует 9 мая, в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День Победы. Во время парада члены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специальной экспедиции пройдут зо знаменем во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главе колонны Бессмертного полка по площади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имени Куйбышева.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Далее знамя отправят в Сызрань, затем в Москву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– в Богоявленский (Елоховский) собор, где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покоятся мощи митрополита Алексия – духовного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покровителя Самары.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А потом знамя повезут на авиабазу «Хмеймим» в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Сирию. </a:t>
            </a:r>
            <a:br>
              <a:rPr lang="ru-RU" altLang="ru-RU" sz="1600" smtClean="0"/>
            </a:br>
            <a:endParaRPr lang="ru-RU" altLang="ru-RU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smtClean="0"/>
          </a:p>
        </p:txBody>
      </p:sp>
      <p:sp>
        <p:nvSpPr>
          <p:cNvPr id="17411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581400"/>
            <a:ext cx="8153400" cy="2514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«Когда мы говорим об исторических аналогиях с балканскими событиями 140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летней давности, первое, что приходит на ум, - это нынешняя война в Сирии, -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говорит А.Б. Фетисов. – В сирийском небе сейчас выполняют важные задачи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вертолётчики, многие из которых являются выпускниками Сызранского военного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авиационного училища. Будет замечательно, если мы передадим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им этот символ».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i="1" smtClean="0"/>
              <a:t>(Самарское знамя доставят в Сирию. //Волжская коммуна.-2017.-3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i="1" smtClean="0"/>
              <a:t>марта - С.11)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smtClean="0"/>
          </a:p>
        </p:txBody>
      </p:sp>
      <p:pic>
        <p:nvPicPr>
          <p:cNvPr id="17412" name="Picture 8" descr="dp_006_2_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304800"/>
            <a:ext cx="3124200" cy="312420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altLang="ru-RU" sz="2800" smtClean="0">
                <a:solidFill>
                  <a:srgbClr val="0033CC"/>
                </a:solidFill>
              </a:rPr>
              <a:t>Ресурсы интернет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600" smtClean="0">
                <a:hlinkClick r:id="rId2"/>
              </a:rPr>
              <a:t>http://samaratoday.ru/img/2016/05/111111-310x205.jpg</a:t>
            </a:r>
            <a:r>
              <a:rPr lang="ru-RU" altLang="ru-RU" sz="1600" smtClean="0"/>
              <a:t> </a:t>
            </a:r>
            <a:endParaRPr lang="fr-FR" altLang="ru-RU" sz="1600" smtClean="0">
              <a:hlinkClick r:id="rId3"/>
            </a:endParaRPr>
          </a:p>
          <a:p>
            <a:pPr eaLnBrk="1" hangingPunct="1">
              <a:lnSpc>
                <a:spcPct val="80000"/>
              </a:lnSpc>
            </a:pPr>
            <a:r>
              <a:rPr lang="fr-FR" altLang="ru-RU" sz="1600" smtClean="0">
                <a:hlinkClick r:id="rId3"/>
              </a:rPr>
              <a:t>http://www.hrono.ru/heraldicum/flagi/subjects/images/samara_r.gif</a:t>
            </a:r>
            <a:r>
              <a:rPr lang="fr-FR" altLang="ru-RU" sz="1600" smtClean="0"/>
              <a:t> </a:t>
            </a:r>
            <a:endParaRPr lang="ru-RU" altLang="ru-RU" sz="1600" smtClean="0">
              <a:hlinkClick r:id="rId4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>
                <a:hlinkClick r:id="rId4"/>
              </a:rPr>
              <a:t>http://sgpress.ru/allimages/100078.jpg</a:t>
            </a:r>
            <a:r>
              <a:rPr lang="ru-RU" altLang="ru-RU" sz="1600" smtClean="0"/>
              <a:t> </a:t>
            </a:r>
            <a:endParaRPr lang="ru-RU" altLang="ru-RU" sz="1600" smtClean="0">
              <a:hlinkClick r:id="rId5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>
                <a:hlinkClick r:id="rId5"/>
              </a:rPr>
              <a:t>http://domsovet.tv/fotocatalog/SamaraotmetitDenSamarskogoznamenikoncertomjarmarkojirekonstrukciej_r7k3.jpg?m_w=500</a:t>
            </a:r>
            <a:r>
              <a:rPr lang="ru-RU" altLang="ru-RU" sz="1600" smtClean="0"/>
              <a:t> </a:t>
            </a:r>
            <a:endParaRPr lang="ru-RU" altLang="ru-RU" sz="1600" smtClean="0">
              <a:hlinkClick r:id="rId6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>
                <a:hlinkClick r:id="rId6"/>
              </a:rPr>
              <a:t>http://samcult.ru/wp-content/uploads/2016/05/0_dcda3_c318f0d9_XXXL-e1463577857682.jpg</a:t>
            </a:r>
            <a:r>
              <a:rPr lang="ru-RU" altLang="ru-RU" sz="1600" smtClean="0"/>
              <a:t> </a:t>
            </a:r>
            <a:endParaRPr lang="ru-RU" altLang="ru-RU" sz="1600" smtClean="0">
              <a:hlinkClick r:id="rId7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>
                <a:hlinkClick r:id="rId7"/>
              </a:rPr>
              <a:t>http://samcult.ru/wp-content/uploads/2016/05/attach-e1463577535662.jpg</a:t>
            </a:r>
            <a:r>
              <a:rPr lang="ru-RU" altLang="ru-RU" sz="1600" smtClean="0"/>
              <a:t>     </a:t>
            </a:r>
            <a:endParaRPr lang="ru-RU" altLang="ru-RU" sz="1600" smtClean="0">
              <a:hlinkClick r:id="rId8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>
                <a:hlinkClick r:id="rId8"/>
              </a:rPr>
              <a:t>http://samcult.ru/wp-content/uploads/2016/05/20150727143150_65838-e1463577512216.jpeg</a:t>
            </a:r>
            <a:r>
              <a:rPr lang="ru-RU" altLang="ru-RU" sz="1600" smtClean="0"/>
              <a:t>    </a:t>
            </a:r>
            <a:endParaRPr lang="ru-RU" altLang="ru-RU" sz="1600" smtClean="0">
              <a:hlinkClick r:id="rId9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>
                <a:hlinkClick r:id="rId9"/>
              </a:rPr>
              <a:t>http://samcult.ru/wp-content/uploads/2016/05/BASA-VD-1217-2-12-163.jpg</a:t>
            </a:r>
            <a:r>
              <a:rPr lang="ru-RU" altLang="ru-RU" sz="16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>
                <a:hlinkClick r:id="rId10"/>
              </a:rPr>
              <a:t>http://samsud.ru/upload/blogs/f18b18179620136c7c973d56b3e120c8.png</a:t>
            </a:r>
            <a:r>
              <a:rPr lang="ru-RU" altLang="ru-RU" sz="1600" smtClean="0"/>
              <a:t>    </a:t>
            </a:r>
            <a:endParaRPr lang="ru-RU" altLang="ru-RU" sz="1600" smtClean="0">
              <a:hlinkClick r:id="rId11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>
                <a:hlinkClick r:id="rId11"/>
              </a:rPr>
              <a:t>http://samcult.ru/wp-content/uploads/2016/05/800px-Samarsko-Zname-Images-From-Bulgaria.jpg</a:t>
            </a:r>
            <a:r>
              <a:rPr lang="ru-RU" altLang="ru-RU" sz="1600" smtClean="0"/>
              <a:t>  </a:t>
            </a:r>
            <a:endParaRPr lang="ru-RU" altLang="ru-RU" sz="1600" smtClean="0">
              <a:hlinkClick r:id="rId12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>
                <a:hlinkClick r:id="rId12"/>
              </a:rPr>
              <a:t>http://old.alabin.ru/images/photo/exposure/collections/alabinphoto/07.jpg</a:t>
            </a:r>
            <a:r>
              <a:rPr lang="ru-RU" altLang="ru-RU" sz="1600" smtClean="0"/>
              <a:t> </a:t>
            </a:r>
            <a:endParaRPr lang="ru-RU" altLang="ru-RU" sz="1600" smtClean="0">
              <a:hlinkClick r:id="rId13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>
                <a:hlinkClick r:id="rId13"/>
              </a:rPr>
              <a:t>http://flagi.co.ua/flagreg/Rosia/samara.gif</a:t>
            </a:r>
            <a:endParaRPr lang="ru-RU" altLang="ru-RU" sz="1600" smtClean="0">
              <a:hlinkClick r:id="rId14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>
                <a:hlinkClick r:id="rId14"/>
              </a:rPr>
              <a:t>http://progorodsamara.ru/userfiles/picoriginal/img-20160517164327-574.jpg</a:t>
            </a:r>
            <a:r>
              <a:rPr lang="ru-RU" altLang="ru-RU" sz="16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>
                <a:hlinkClick r:id="rId15"/>
              </a:rPr>
              <a:t>http://samarapeace2006.narod.ru/turizm/alabin.jpg</a:t>
            </a:r>
            <a:r>
              <a:rPr lang="ru-RU" altLang="ru-RU" sz="16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>
                <a:hlinkClick r:id="rId16"/>
              </a:rPr>
              <a:t>http://oboik.ru/uploads/11_05_2013/view/201209/oboik.ru_45337.jpg</a:t>
            </a:r>
            <a:r>
              <a:rPr lang="ru-RU" altLang="ru-RU" sz="16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>
                <a:hlinkClick r:id="rId17"/>
              </a:rPr>
              <a:t>http://samara.er.ru/media/userdata/news/2017/03/02/0421da0d6730493e7dbba773497908ab.jpg</a:t>
            </a:r>
            <a:r>
              <a:rPr lang="ru-RU" altLang="ru-RU" sz="16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>
                <a:hlinkClick r:id="rId18"/>
              </a:rPr>
              <a:t>http://odvin.ru/upload/iblock/484/dp_006_2_.png</a:t>
            </a:r>
            <a:r>
              <a:rPr lang="ru-RU" altLang="ru-RU" sz="16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smtClean="0">
                <a:hlinkClick r:id="rId19"/>
              </a:rPr>
              <a:t>https://youtu.be/0gbHRloStdc</a:t>
            </a:r>
            <a:r>
              <a:rPr lang="ru-RU" altLang="ru-RU" sz="1600" smtClean="0"/>
              <a:t>  отрывок из фильма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33CC"/>
                </a:solidFill>
              </a:rPr>
              <a:t>История Самарского знамени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3657600"/>
            <a:ext cx="8534400" cy="2971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Самарское знамя - главный символ города Самара и символ освобождения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болгарского народа от османского ига.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История знамени началась в 1876 году. Болгарский народ, находившийся под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турецким игом 500 лет, восстал. Россия сразу выступила в поддержку братьев-славян.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Самарцы не ограничились материальной помощью, на Балканы ушел отряд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добровольцев в количестве 40 человек. Патриотическое желание жителей Самары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помочь «особым образом» выразила жена гласного Самарской Думы Петра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Владимировича Алабина — Варвара Васильевна. Она посоветовала мужу подарить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восставшим боевое Знамя — ведь пятьсот лет у болгар не было ни своего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государства, ни государственных символов. Эту идею сразу поддержали управляющий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Самарской епархией епископ Герасим, Самарский губернатор Петр Алексеевич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Бильбасов и гласные (депутаты) городской Думы.</a:t>
            </a:r>
          </a:p>
        </p:txBody>
      </p:sp>
      <p:pic>
        <p:nvPicPr>
          <p:cNvPr id="3076" name="Picture 7" descr="samara_r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371600"/>
            <a:ext cx="3581400" cy="2211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762000"/>
            <a:ext cx="49530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Знамя предполагалось изготовить по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образцу российского трехцветного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флага. Сохранилось предание, что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золотошвейки Иверского женского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Монастыря  ненароком соединили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полотнища по образцу цветов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Самарской губернии. Так цвета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Самарской губернии стали цветами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боевого Знамени Болгарии.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В создании Знамени принял участие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санкт-петербургский художник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Николай Симаков. Лик Богоматери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создала Варвара Васильевна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Алабина –жена Петра Алабина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(1824-1896) - один из самых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легендарных градоначальников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Самары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              </a:t>
            </a:r>
            <a:r>
              <a:rPr lang="ru-RU" altLang="ru-RU" sz="1600" i="1" smtClean="0">
                <a:solidFill>
                  <a:srgbClr val="FF3300"/>
                </a:solidFill>
              </a:rPr>
              <a:t>Современный флаг Самарской области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i="1" smtClean="0">
                <a:solidFill>
                  <a:srgbClr val="FF3300"/>
                </a:solidFill>
              </a:rPr>
              <a:t>                               Варвара ВасильевнаАлабина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i="1" smtClean="0">
              <a:solidFill>
                <a:srgbClr val="FF3300"/>
              </a:solidFill>
            </a:endParaRPr>
          </a:p>
        </p:txBody>
      </p:sp>
      <p:pic>
        <p:nvPicPr>
          <p:cNvPr id="4099" name="Picture 7" descr="samara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381000"/>
            <a:ext cx="3889375" cy="2592388"/>
          </a:xfrm>
          <a:noFill/>
        </p:spPr>
      </p:pic>
      <p:pic>
        <p:nvPicPr>
          <p:cNvPr id="4100" name="Picture 8" descr="алабина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3429000"/>
            <a:ext cx="2368550" cy="304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6172200"/>
            <a:ext cx="8229600" cy="533400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0033CC"/>
                </a:solidFill>
              </a:rPr>
              <a:t>Самарский Иверский  монастырь.</a:t>
            </a:r>
            <a:br>
              <a:rPr lang="ru-RU" altLang="ru-RU" sz="2800" smtClean="0">
                <a:solidFill>
                  <a:srgbClr val="0033CC"/>
                </a:solidFill>
              </a:rPr>
            </a:br>
            <a:r>
              <a:rPr lang="ru-RU" altLang="ru-RU" sz="2800" smtClean="0">
                <a:solidFill>
                  <a:srgbClr val="0033CC"/>
                </a:solidFill>
              </a:rPr>
              <a:t>В этих стенах родилось Самарское знамя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0033CC"/>
                </a:solidFill>
              </a:rPr>
              <a:t>Вручение знамени болгарским ополченцам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0033CC"/>
                </a:solidFill>
              </a:rPr>
              <a:t>Знамя от всей русской Земли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В своей докладной записке Петр Алабин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напишет, что в лагерь болгарских дружин под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г. Плоешти прибыл Главнокомандующий,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Великий князь Николай Николаевич с сыном.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После молебна началась торжественная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набивка полотна Знамени на древко.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Самарский городской голова Ефим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Кожевников подал главнокомандующему на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блюдце молоток и серебряные гвозди 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Великий князь вбил первый гвоздь. Затем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гвозди вбили его сын, начальник болгарского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ополчения генерал Столетов, Самарские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депутаты Кожевников и Алабин.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Петр Владимирович Алабин от имени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жителей Самары сказал ополченцам, что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«Знамя послано не от одного уголка России,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а от всей русской земли».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600" smtClean="0"/>
              <a:t>                 </a:t>
            </a:r>
            <a:r>
              <a:rPr lang="ru-RU" altLang="ru-RU" sz="1600" smtClean="0">
                <a:solidFill>
                  <a:srgbClr val="FF3300"/>
                </a:solidFill>
              </a:rPr>
              <a:t>Петр Владимирович Алабин (фото)</a:t>
            </a:r>
          </a:p>
        </p:txBody>
      </p:sp>
      <p:pic>
        <p:nvPicPr>
          <p:cNvPr id="7172" name="Picture 7" descr="алабин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371600"/>
            <a:ext cx="3303588" cy="480060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mtClean="0"/>
              <a:t>Вручение знамени подробно показано в</a:t>
            </a:r>
          </a:p>
          <a:p>
            <a:pPr algn="ctr" eaLnBrk="1" hangingPunct="1">
              <a:buFontTx/>
              <a:buNone/>
            </a:pPr>
            <a:r>
              <a:rPr lang="ru-RU" altLang="ru-RU" smtClean="0"/>
              <a:t>советском фильме «</a:t>
            </a:r>
            <a:r>
              <a:rPr lang="ru-RU" altLang="ru-RU" smtClean="0">
                <a:solidFill>
                  <a:srgbClr val="FF3300"/>
                </a:solidFill>
              </a:rPr>
              <a:t>Герои Шипки»</a:t>
            </a:r>
            <a:r>
              <a:rPr lang="ru-RU" altLang="ru-RU" smtClean="0"/>
              <a:t> (1954).</a:t>
            </a:r>
          </a:p>
          <a:p>
            <a:pPr algn="ctr" eaLnBrk="1" hangingPunct="1">
              <a:buFontTx/>
              <a:buNone/>
            </a:pPr>
            <a:r>
              <a:rPr lang="ru-RU" altLang="ru-RU" smtClean="0"/>
              <a:t>Сцена из фильма не только точно</a:t>
            </a:r>
          </a:p>
          <a:p>
            <a:pPr algn="ctr" eaLnBrk="1" hangingPunct="1">
              <a:buFontTx/>
              <a:buNone/>
            </a:pPr>
            <a:r>
              <a:rPr lang="ru-RU" altLang="ru-RU" smtClean="0"/>
              <a:t>повторяет исторические события. </a:t>
            </a:r>
          </a:p>
          <a:p>
            <a:pPr algn="ctr" eaLnBrk="1" hangingPunct="1">
              <a:buFontTx/>
              <a:buNone/>
            </a:pPr>
            <a:r>
              <a:rPr lang="ru-RU" altLang="ru-RU" smtClean="0"/>
              <a:t>Даже актеры имеют большое портретное сходство со своими героями.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Самарское знамя 1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04800"/>
            <a:ext cx="8153400" cy="62515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60" fill="hold"/>
                                        <p:tgtEl>
                                          <p:spTgt spid="163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9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3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114800"/>
            <a:ext cx="8534400" cy="2743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Вступление славянских войск в Стара-Загору вызвало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панику в Стамбуле, и в Болгарию срочно была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переброшена армия Сулеймана из 70 тысяч отборных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янычар. Беспрерывно атакуя ополченцев у Стара Загоры,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турки несли огромные потери. Оценив стойкость и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мужество защитников города, Сулейман приказал во что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бы то ни стало захватить Самарское Знамя.</a:t>
            </a:r>
          </a:p>
        </p:txBody>
      </p:sp>
      <p:pic>
        <p:nvPicPr>
          <p:cNvPr id="10243" name="Picture 7" descr="oboik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8600"/>
            <a:ext cx="8077200" cy="3746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757</Words>
  <Application>Microsoft Office PowerPoint</Application>
  <PresentationFormat>Экран (4:3)</PresentationFormat>
  <Paragraphs>159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Arial Black</vt:lpstr>
      <vt:lpstr>Оформление по умолчанию</vt:lpstr>
      <vt:lpstr>144 года  Самарскому знамени </vt:lpstr>
      <vt:lpstr>История Самарского знамени</vt:lpstr>
      <vt:lpstr>Презентация PowerPoint</vt:lpstr>
      <vt:lpstr>Самарский Иверский  монастырь. В этих стенах родилось Самарское знамя</vt:lpstr>
      <vt:lpstr>Вручение знамени болгарским ополченцам</vt:lpstr>
      <vt:lpstr>Знамя от всей русской Земли</vt:lpstr>
      <vt:lpstr>Презентация PowerPoint</vt:lpstr>
      <vt:lpstr>Презентация PowerPoint</vt:lpstr>
      <vt:lpstr>Презентация PowerPoint</vt:lpstr>
      <vt:lpstr>Презентация PowerPoint</vt:lpstr>
      <vt:lpstr>Защита знамени в бою</vt:lpstr>
      <vt:lpstr>Мемориал Самарского знамени</vt:lpstr>
      <vt:lpstr>В настоящее время Самарское знамя хранится в музее Софии, а точную копию его благодарные болгары отправили в Самару.</vt:lpstr>
      <vt:lpstr>Где сейчас Самарское знамя?</vt:lpstr>
      <vt:lpstr>История Самарского знамени продолжается  </vt:lpstr>
      <vt:lpstr>Региональный проект  «Самарское знамя» </vt:lpstr>
      <vt:lpstr>Презентация PowerPoint</vt:lpstr>
      <vt:lpstr>Презентация PowerPoint</vt:lpstr>
      <vt:lpstr>Ресурсы интернет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Лисенкова О.К.</dc:creator>
  <cp:lastModifiedBy>школа7</cp:lastModifiedBy>
  <cp:revision>25</cp:revision>
  <cp:lastPrinted>1601-01-01T00:00:00Z</cp:lastPrinted>
  <dcterms:created xsi:type="dcterms:W3CDTF">2017-04-17T11:41:28Z</dcterms:created>
  <dcterms:modified xsi:type="dcterms:W3CDTF">2020-05-27T06:39:00Z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