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283" r:id="rId3"/>
    <p:sldId id="256" r:id="rId4"/>
    <p:sldId id="284" r:id="rId5"/>
    <p:sldId id="280" r:id="rId6"/>
    <p:sldId id="263" r:id="rId7"/>
    <p:sldId id="285" r:id="rId8"/>
    <p:sldId id="286" r:id="rId9"/>
    <p:sldId id="287" r:id="rId10"/>
    <p:sldId id="276" r:id="rId11"/>
    <p:sldId id="302" r:id="rId12"/>
    <p:sldId id="288" r:id="rId13"/>
    <p:sldId id="293" r:id="rId14"/>
    <p:sldId id="294" r:id="rId15"/>
    <p:sldId id="303" r:id="rId16"/>
    <p:sldId id="304" r:id="rId17"/>
    <p:sldId id="305" r:id="rId18"/>
    <p:sldId id="306" r:id="rId19"/>
    <p:sldId id="291" r:id="rId20"/>
    <p:sldId id="29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осквитин" initials="СМ" lastIdx="6" clrIdx="0">
    <p:extLst>
      <p:ext uri="{19B8F6BF-5375-455C-9EA6-DF929625EA0E}">
        <p15:presenceInfo xmlns:p15="http://schemas.microsoft.com/office/powerpoint/2012/main" userId="479aeb48933161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20" autoAdjust="0"/>
  </p:normalViewPr>
  <p:slideViewPr>
    <p:cSldViewPr>
      <p:cViewPr varScale="1">
        <p:scale>
          <a:sx n="49" d="100"/>
          <a:sy n="49" d="100"/>
        </p:scale>
        <p:origin x="3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14:31:55.282" idx="6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14:31:55.282" idx="3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7D7BB-4DBA-48AE-8D59-B34868BE421F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30B1-3ACB-443F-A75A-BA28C05C1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8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8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2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8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30B1-3ACB-443F-A75A-BA28C05C1F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F731-A122-4FBC-8101-B8ABF9AA3863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625A-4147-4E90-A1C3-904DF8D8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6;&#1082;&#1086;&#1083;&#1072;\Desktop\Tihij_Don_-_Nachalnye_titry_(xMusic.me).mp3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1%80%D1%83%D1%81%D0%B8&amp;fp=1&amp;img_url=http://s59.radikal.ru/i166/1206/77/aee3066ee8cc.jpg&amp;pos=34&amp;uinfo=ww-1508-wh-767-fw-1283-fh-561-pd-1.0499999523162841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hyperlink" Target="http://images.yandex.ru/yandsearch?text=%D0%BA%D0%B0%D1%80%D1%82%D0%B8%D0%BD%D0%BA%D0%B8%20%D1%80%D1%83%D1%81%D0%B8&amp;fp=0&amp;img_url=http://news.students.ru/uploads/img/18/1246522218_092.jpg&amp;pos=18&amp;uinfo=ww-1508-wh-767-fw-1283-fh-561-pd-1.0499999523162841&amp;rpt=sim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p=1&amp;text=%D0%BA%D0%B0%D1%80%D1%82%D0%B8%D0%BD%D0%BA%D0%B8%20%D1%80%D1%83%D1%81%D0%B8&amp;fp=1&amp;img_url=http://s59.radikal.ru/i166/1206/77/aee3066ee8cc.jpg&amp;pos=34&amp;uinfo=ww-1508-wh-767-fw-1283-fh-561-pd-1.0499999523162841&amp;rpt=simage" TargetMode="Externa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6;&#1082;&#1086;&#1083;&#1072;\Desktop\Tihij_Don_-_Nachalnye_titry_(xMusic.me).mp3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3032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4781" y="3988951"/>
            <a:ext cx="4337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Горлов Даниил,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 7 класса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СОШ №7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Кинеля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141865"/>
            <a:ext cx="81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Многоголосье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певца Жигулей и Волги 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ihij_Don_-_Nachalnye_titr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6" y="3279656"/>
            <a:ext cx="2466285" cy="3234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92867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Центральная тема творчества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98" y="1581837"/>
            <a:ext cx="4306397" cy="2781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7" y="1746734"/>
            <a:ext cx="3262685" cy="4278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17" y="4001331"/>
            <a:ext cx="3875942" cy="25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92867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Первый сборник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7"/>
          <a:stretch/>
        </p:blipFill>
        <p:spPr>
          <a:xfrm>
            <a:off x="906088" y="1908445"/>
            <a:ext cx="3352639" cy="42828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5" b="15012"/>
          <a:stretch/>
        </p:blipFill>
        <p:spPr>
          <a:xfrm>
            <a:off x="4931968" y="1601103"/>
            <a:ext cx="3305944" cy="48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2919845" y="571480"/>
            <a:ext cx="5295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ряду поэтов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FFEDB-0F63-8246-8F07-8164CE3BFFC3}"/>
              </a:ext>
            </a:extLst>
          </p:cNvPr>
          <p:cNvSpPr txBox="1"/>
          <p:nvPr/>
        </p:nvSpPr>
        <p:spPr>
          <a:xfrm>
            <a:off x="3071802" y="1214422"/>
            <a:ext cx="5286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256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0"/>
          <a:stretch/>
        </p:blipFill>
        <p:spPr>
          <a:xfrm>
            <a:off x="378751" y="1309732"/>
            <a:ext cx="3429000" cy="4945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0"/>
          <a:stretch/>
        </p:blipFill>
        <p:spPr>
          <a:xfrm>
            <a:off x="3347178" y="4360549"/>
            <a:ext cx="5643298" cy="22378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1" y="279024"/>
            <a:ext cx="2071682" cy="2716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49" y="1321653"/>
            <a:ext cx="1986737" cy="28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28" y="-1519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500166" y="428605"/>
            <a:ext cx="6643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Народное многоголосье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http://im3-tub-ru.yandex.net/i?id=266859749-5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3" y="1528297"/>
            <a:ext cx="4757751" cy="22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68" y="1382712"/>
            <a:ext cx="3435846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53408"/>
            <a:ext cx="23812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928794" y="214290"/>
            <a:ext cx="70009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marL="538163" indent="-538163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38163" indent="-538163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Песни волжского соловья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3575"/>
            <a:ext cx="2857500" cy="4143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2541" y="2130426"/>
            <a:ext cx="46319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 Русью – молодицей….»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«Из песен о городе»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«Песня о Руси»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«Полям»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«Илья Муромец»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«Рыбацкая»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«Клич»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28" y="-1519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500166" y="428605"/>
            <a:ext cx="6643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Собственный монолог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5" y="1595636"/>
            <a:ext cx="3435846" cy="4581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74" y="1566431"/>
            <a:ext cx="354969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28" y="-1519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500166" y="428605"/>
            <a:ext cx="6643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Слова и чувства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38" y="316530"/>
            <a:ext cx="2919104" cy="3627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1" y="1456756"/>
            <a:ext cx="2877267" cy="4287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14563" r="44684" b="20469"/>
          <a:stretch/>
        </p:blipFill>
        <p:spPr>
          <a:xfrm>
            <a:off x="3444698" y="2637768"/>
            <a:ext cx="32403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28" y="-1519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500166" y="428605"/>
            <a:ext cx="6643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Поэма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Мужикослов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5" y="1655133"/>
            <a:ext cx="3034411" cy="3890633"/>
          </a:xfrm>
          <a:prstGeom prst="rect">
            <a:avLst/>
          </a:prstGeom>
        </p:spPr>
      </p:pic>
      <p:pic>
        <p:nvPicPr>
          <p:cNvPr id="12" name="Picture 6" descr="http://im3-tub-ru.yandex.net/i?id=266859749-5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93905"/>
            <a:ext cx="4564394" cy="21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im1-tub-ru.yandex.net/i?id=212585870-0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73" y="1536970"/>
            <a:ext cx="47513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486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1500165" y="1"/>
            <a:ext cx="7034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Анкетирование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954108"/>
            <a:ext cx="806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Знаете ли вы поэта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Ширяевца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559215"/>
              </p:ext>
            </p:extLst>
          </p:nvPr>
        </p:nvGraphicFramePr>
        <p:xfrm>
          <a:off x="1371600" y="1146000"/>
          <a:ext cx="5892772" cy="200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5" imgW="5591285" imgH="1828800" progId="MSGraph.Chart.8">
                  <p:embed/>
                </p:oleObj>
              </mc:Choice>
              <mc:Fallback>
                <p:oleObj name="Диаграмма" r:id="rId5" imgW="5591285" imgH="1828800" progId="MSGraph.Chart.8">
                  <p:embed/>
                  <p:pic>
                    <p:nvPicPr>
                      <p:cNvPr id="4098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6000"/>
                        <a:ext cx="5892772" cy="2000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624" y="2500305"/>
            <a:ext cx="7732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Читали ли вы его стихи о Родине?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280218"/>
              </p:ext>
            </p:extLst>
          </p:nvPr>
        </p:nvGraphicFramePr>
        <p:xfrm>
          <a:off x="3203848" y="3238969"/>
          <a:ext cx="6402466" cy="189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7" imgW="5591285" imgH="1828800" progId="MSGraph.Chart.8">
                  <p:embed/>
                </p:oleObj>
              </mc:Choice>
              <mc:Fallback>
                <p:oleObj name="Диаграмма" r:id="rId7" imgW="5591285" imgH="1828800" progId="MSGraph.Chart.8">
                  <p:embed/>
                  <p:pic>
                    <p:nvPicPr>
                      <p:cNvPr id="5122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238969"/>
                        <a:ext cx="6402466" cy="1895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41553"/>
              </p:ext>
            </p:extLst>
          </p:nvPr>
        </p:nvGraphicFramePr>
        <p:xfrm>
          <a:off x="395536" y="4762500"/>
          <a:ext cx="6515448" cy="213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8" imgW="8675360" imgH="2834886" progId="Excel.Chart.8">
                  <p:embed/>
                </p:oleObj>
              </mc:Choice>
              <mc:Fallback>
                <p:oleObj r:id="rId8" imgW="8675360" imgH="2834886" progId="Excel.Chart.8">
                  <p:embed/>
                  <p:pic>
                    <p:nvPicPr>
                      <p:cNvPr id="614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62500"/>
                        <a:ext cx="6515448" cy="2131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7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D92E-5313-5A49-BBD7-298FCABE9EB7}"/>
              </a:ext>
            </a:extLst>
          </p:cNvPr>
          <p:cNvSpPr txBox="1"/>
          <p:nvPr/>
        </p:nvSpPr>
        <p:spPr>
          <a:xfrm>
            <a:off x="3047264" y="1018054"/>
            <a:ext cx="258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Выводы: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8BBE-E950-8648-8BDF-344E6E2ECFC6}"/>
              </a:ext>
            </a:extLst>
          </p:cNvPr>
          <p:cNvSpPr txBox="1"/>
          <p:nvPr/>
        </p:nvSpPr>
        <p:spPr>
          <a:xfrm>
            <a:off x="1633548" y="1824182"/>
            <a:ext cx="651754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Стихотворения поэта отражают специфику народной речи;</a:t>
            </a:r>
          </a:p>
          <a:p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Поэтический язык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Ширяевца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 особенности русского национального характера;</a:t>
            </a:r>
          </a:p>
          <a:p>
            <a:pPr>
              <a:buFont typeface="Wingdings" pitchFamily="2" charset="2"/>
              <a:buChar char="v"/>
            </a:pPr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 «многоголосья» свойственен произведениям поэта о малой родине;</a:t>
            </a:r>
          </a:p>
          <a:p>
            <a:pPr>
              <a:buFont typeface="Wingdings" pitchFamily="2" charset="2"/>
              <a:buChar char="v"/>
            </a:pPr>
            <a:endParaRPr lang="ru-RU" sz="1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«Многоголосье» помогает изобразить единую картину мира.</a:t>
            </a:r>
            <a:endParaRPr lang="ru-RU" sz="19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3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571480"/>
            <a:ext cx="67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Актуальность: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BBCDF-2C35-1E4E-B021-2C065561A69D}"/>
              </a:ext>
            </a:extLst>
          </p:cNvPr>
          <p:cNvSpPr txBox="1"/>
          <p:nvPr/>
        </p:nvSpPr>
        <p:spPr>
          <a:xfrm>
            <a:off x="685800" y="1928803"/>
            <a:ext cx="84582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41" y="2469384"/>
            <a:ext cx="4057864" cy="266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" y="1473491"/>
            <a:ext cx="3327873" cy="4825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4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124744"/>
            <a:ext cx="739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Патриотизм лирики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Ширяевца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9" y="1838327"/>
            <a:ext cx="2651995" cy="4095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58" y="1790699"/>
            <a:ext cx="2381250" cy="3476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52" y="2130425"/>
            <a:ext cx="28575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85CEC-D79A-5E47-9266-E73CF3DD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8E282FB-0B05-114D-B08A-62881BBA4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0608" y="2204864"/>
            <a:ext cx="10044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Прославивший родной край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ihij_Don_-_Nachalnye_titr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7" y="2865437"/>
            <a:ext cx="2338820" cy="341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78" y="2866736"/>
            <a:ext cx="2566811" cy="3208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5943" y="3567833"/>
            <a:ext cx="3127503" cy="186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428736"/>
            <a:ext cx="74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Цель, задачи исследования: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D9F8A-1D6C-F14C-A708-CE63881181E8}"/>
              </a:ext>
            </a:extLst>
          </p:cNvPr>
          <p:cNvSpPr txBox="1"/>
          <p:nvPr/>
        </p:nvSpPr>
        <p:spPr>
          <a:xfrm>
            <a:off x="500034" y="2285992"/>
            <a:ext cx="86439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уникальность творческого дара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Ширяевца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явление «многоголосья» в лирике поэта.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изучить материалы о жизни и творчестве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Ширяевца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отношение автора к теме «малой родины»;         -  услышать народное многоголосье Волжской земли в стихах поэта.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357166"/>
            <a:ext cx="6912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ногоголосье», характерное для поэзии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Ширяевца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ярко проявляется в стихах, посвящённых родному Самарскому краю.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63" y="3600450"/>
            <a:ext cx="4007137" cy="2588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5" y="3867760"/>
            <a:ext cx="2083553" cy="272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71435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Предмет исследования: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428736"/>
            <a:ext cx="79220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«многоголосья» в произведениях поэта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Объект исследования: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поэтические тексты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Ширяевца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литературных источников,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опрос анализ, описание, сравнение, обобщение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 t="3093" r="28870" b="7203"/>
          <a:stretch/>
        </p:blipFill>
        <p:spPr>
          <a:xfrm>
            <a:off x="458680" y="1935694"/>
            <a:ext cx="1676144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14406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72616" y="308742"/>
            <a:ext cx="11377264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Новизна работы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поэтическое «многоголосье»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Ширяевца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недостаточно изучено в современном литературоведении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материал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применяться на уроках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внеурочной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1820" y="18995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12576" y="785794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Библиография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365" y="1892290"/>
            <a:ext cx="61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12516" r="14893" b="12033"/>
          <a:stretch/>
        </p:blipFill>
        <p:spPr>
          <a:xfrm>
            <a:off x="1051708" y="1772728"/>
            <a:ext cx="2666688" cy="3580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19" y="252603"/>
            <a:ext cx="2987881" cy="3907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81" y="2922847"/>
            <a:ext cx="2204437" cy="3038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24" y="3143260"/>
            <a:ext cx="2183104" cy="33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36" y="507295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Междуречье залегло…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20" y="1311021"/>
            <a:ext cx="4128783" cy="2711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3662882"/>
            <a:ext cx="3866728" cy="2900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" y="1357312"/>
            <a:ext cx="28575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313</Words>
  <Application>Microsoft Office PowerPoint</Application>
  <PresentationFormat>Экран (4:3)</PresentationFormat>
  <Paragraphs>86</Paragraphs>
  <Slides>21</Slides>
  <Notes>6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255</cp:revision>
  <dcterms:created xsi:type="dcterms:W3CDTF">2017-03-23T14:39:59Z</dcterms:created>
  <dcterms:modified xsi:type="dcterms:W3CDTF">2020-02-29T01:06:45Z</dcterms:modified>
</cp:coreProperties>
</file>